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3" r:id="rId5"/>
    <p:sldId id="257" r:id="rId6"/>
    <p:sldId id="258" r:id="rId7"/>
    <p:sldId id="259" r:id="rId8"/>
    <p:sldId id="260" r:id="rId9"/>
    <p:sldId id="261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52E5FC-8DF5-264E-954A-1E6042E044E8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A4FD-562B-9749-BC6E-8D90CBF8F5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bashcenter.wabash.edu/resources/blog/" TargetMode="External"/><Relationship Id="rId2" Type="http://schemas.openxmlformats.org/officeDocument/2006/relationships/hyperlink" Target="https://www.wabashcenter.wabash.edu/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www.aacu.org/resources/student-success" TargetMode="External"/><Relationship Id="rId4" Type="http://schemas.openxmlformats.org/officeDocument/2006/relationships/hyperlink" Target="http://www.aacu.org/resources/high-impact-practic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to &amp; Working at a Small Liberal Arts College (SLAC)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Courtney M. Dorroll, PhD University of Arizona</a:t>
            </a:r>
          </a:p>
          <a:p>
            <a:r>
              <a:rPr lang="en-US" dirty="0" smtClean="0"/>
              <a:t>Assistant Professor at Wofford College</a:t>
            </a:r>
          </a:p>
        </p:txBody>
      </p:sp>
    </p:spTree>
    <p:extLst>
      <p:ext uri="{BB962C8B-B14F-4D97-AF65-F5344CB8AC3E}">
        <p14:creationId xmlns:p14="http://schemas.microsoft.com/office/powerpoint/2010/main" val="298945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Online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Wabash Center for Teaching and Learning Theology and Religion</a:t>
            </a:r>
          </a:p>
          <a:p>
            <a:pPr lvl="1"/>
            <a:r>
              <a:rPr lang="en-US" dirty="0">
                <a:hlinkClick r:id="rId2"/>
              </a:rPr>
              <a:t>https://www.wabashcenter.wabash.edu/</a:t>
            </a:r>
            <a:endParaRPr lang="en-US" dirty="0"/>
          </a:p>
          <a:p>
            <a:pPr lvl="2"/>
            <a:r>
              <a:rPr lang="en-US" dirty="0"/>
              <a:t>Specifically their blog from scholars that focus on teaching</a:t>
            </a:r>
          </a:p>
          <a:p>
            <a:pPr lvl="3"/>
            <a:r>
              <a:rPr lang="en-US" dirty="0">
                <a:hlinkClick r:id="rId3"/>
              </a:rPr>
              <a:t>https://www.wabashcenter.wabash.edu/resources/blog/</a:t>
            </a:r>
            <a:endParaRPr lang="en-US" dirty="0"/>
          </a:p>
          <a:p>
            <a:r>
              <a:rPr lang="en-US" dirty="0"/>
              <a:t>AAC&amp;U Association of American Colleges and Universities</a:t>
            </a:r>
          </a:p>
          <a:p>
            <a:pPr lvl="1"/>
            <a:r>
              <a:rPr lang="en-US" dirty="0"/>
              <a:t>http://www.aacu.org/</a:t>
            </a:r>
          </a:p>
          <a:p>
            <a:pPr lvl="2"/>
            <a:r>
              <a:rPr lang="en-US" dirty="0"/>
              <a:t>Specifically their section on High Impact Practices</a:t>
            </a:r>
          </a:p>
          <a:p>
            <a:pPr lvl="3"/>
            <a:r>
              <a:rPr lang="en-US" dirty="0">
                <a:hlinkClick r:id="rId4"/>
              </a:rPr>
              <a:t>http://www.aacu.org/resources/high-impact-practices</a:t>
            </a:r>
            <a:endParaRPr lang="en-US" dirty="0"/>
          </a:p>
          <a:p>
            <a:pPr lvl="2"/>
            <a:r>
              <a:rPr lang="en-US" dirty="0"/>
              <a:t>Specifically their section on Student Success</a:t>
            </a:r>
          </a:p>
          <a:p>
            <a:pPr lvl="3"/>
            <a:r>
              <a:rPr lang="en-US" dirty="0">
                <a:hlinkClick r:id="rId5"/>
              </a:rPr>
              <a:t>http://www.aacu.org/resources/student-success</a:t>
            </a:r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My colleague from Kalamazoo College, Dr. Autumn </a:t>
            </a:r>
            <a:r>
              <a:rPr lang="en-US" dirty="0" err="1"/>
              <a:t>Hostetter</a:t>
            </a:r>
            <a:r>
              <a:rPr lang="en-US" dirty="0"/>
              <a:t>, for guidance and expertise on this </a:t>
            </a:r>
            <a:r>
              <a:rPr lang="en-US" dirty="0" smtClean="0"/>
              <a:t>PowerPoint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Colleagues at Wofford who helped me prepare and think through this topic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olleagues from across the US who responded to my Facebook Survey on this topic—giving me SLAC information from various fields, regions and institutions</a:t>
            </a:r>
          </a:p>
          <a:p>
            <a:endParaRPr lang="en-US" dirty="0" smtClean="0"/>
          </a:p>
          <a:p>
            <a:r>
              <a:rPr lang="en-US" dirty="0" smtClean="0"/>
              <a:t>&amp; especially to the Center for Middle East Studies for organizing this brown bag presentation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>My Sources &amp; Gratitude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40267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Please ask questions throughout</a:t>
            </a:r>
          </a:p>
          <a:p>
            <a:endParaRPr lang="en-US" dirty="0"/>
          </a:p>
          <a:p>
            <a:r>
              <a:rPr lang="en-US" dirty="0" smtClean="0"/>
              <a:t>Vocab Overview—terms associated with SLACs</a:t>
            </a:r>
          </a:p>
          <a:p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Would you </a:t>
            </a:r>
            <a:r>
              <a:rPr lang="en-US" i="1" dirty="0" smtClean="0"/>
              <a:t>want</a:t>
            </a:r>
            <a:r>
              <a:rPr lang="en-US" dirty="0" smtClean="0"/>
              <a:t> to work at a SLAC</a:t>
            </a:r>
          </a:p>
          <a:p>
            <a:endParaRPr lang="en-US" dirty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For those that decide </a:t>
            </a:r>
            <a:r>
              <a:rPr lang="en-US" i="1" dirty="0" smtClean="0"/>
              <a:t>yes</a:t>
            </a:r>
            <a:r>
              <a:rPr lang="en-US" dirty="0" smtClean="0"/>
              <a:t> I’ll then move into tips on applying to a SLAC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SLAC </a:t>
            </a:r>
            <a:r>
              <a:rPr lang="en-US" dirty="0" smtClean="0"/>
              <a:t>- </a:t>
            </a:r>
            <a:r>
              <a:rPr lang="en-US" dirty="0"/>
              <a:t>Small Liberal Arts College</a:t>
            </a:r>
          </a:p>
          <a:p>
            <a:pPr lvl="0"/>
            <a:r>
              <a:rPr lang="en-US" dirty="0" smtClean="0"/>
              <a:t>PUI - Primarily </a:t>
            </a:r>
            <a:r>
              <a:rPr lang="en-US" dirty="0"/>
              <a:t>Undergraduate Institution</a:t>
            </a:r>
          </a:p>
          <a:p>
            <a:pPr lvl="0"/>
            <a:r>
              <a:rPr lang="en-US" dirty="0" smtClean="0"/>
              <a:t>SOTL - Scholarship </a:t>
            </a:r>
            <a:r>
              <a:rPr lang="en-US" dirty="0"/>
              <a:t>on Teaching and Learning</a:t>
            </a:r>
          </a:p>
          <a:p>
            <a:pPr lvl="0"/>
            <a:r>
              <a:rPr lang="en-US" dirty="0" smtClean="0"/>
              <a:t>TT - tenure </a:t>
            </a:r>
            <a:r>
              <a:rPr lang="en-US" dirty="0"/>
              <a:t>track</a:t>
            </a:r>
          </a:p>
          <a:p>
            <a:pPr lvl="0"/>
            <a:r>
              <a:rPr lang="en-US" dirty="0"/>
              <a:t>Gen </a:t>
            </a:r>
            <a:r>
              <a:rPr lang="en-US" dirty="0" err="1" smtClean="0"/>
              <a:t>ed</a:t>
            </a:r>
            <a:r>
              <a:rPr lang="en-US" dirty="0"/>
              <a:t> </a:t>
            </a:r>
            <a:r>
              <a:rPr lang="en-US" dirty="0" smtClean="0"/>
              <a:t>- general education classes </a:t>
            </a:r>
            <a:r>
              <a:rPr lang="en-US" dirty="0"/>
              <a:t>undergrads have to take to graduate that are offered across the entire campus/required as opposed to major or minor </a:t>
            </a:r>
            <a:endParaRPr lang="en-US" dirty="0" smtClean="0"/>
          </a:p>
          <a:p>
            <a:pPr lvl="0"/>
            <a:r>
              <a:rPr lang="en-US" dirty="0" smtClean="0"/>
              <a:t>Lower level courses - usually </a:t>
            </a:r>
            <a:r>
              <a:rPr lang="en-US" dirty="0"/>
              <a:t>at the 100 or 200 </a:t>
            </a:r>
            <a:r>
              <a:rPr lang="en-US" dirty="0" smtClean="0"/>
              <a:t>level generally taken by first years </a:t>
            </a:r>
            <a:r>
              <a:rPr lang="en-US" dirty="0"/>
              <a:t>and </a:t>
            </a:r>
            <a:r>
              <a:rPr lang="en-US" dirty="0" smtClean="0"/>
              <a:t>sophomores</a:t>
            </a:r>
            <a:endParaRPr lang="en-US" dirty="0"/>
          </a:p>
          <a:p>
            <a:pPr lvl="0"/>
            <a:r>
              <a:rPr lang="en-US" dirty="0"/>
              <a:t>Upper level courses </a:t>
            </a:r>
            <a:r>
              <a:rPr lang="en-US" dirty="0" smtClean="0"/>
              <a:t>- 300-400 </a:t>
            </a:r>
            <a:r>
              <a:rPr lang="en-US" dirty="0"/>
              <a:t>level and generally populated by juniors and seniors</a:t>
            </a:r>
          </a:p>
          <a:p>
            <a:pPr lvl="0"/>
            <a:r>
              <a:rPr lang="en-US" dirty="0"/>
              <a:t>High impact practices– ways of teaching that are engaging and involve a lot of professor/student interaction </a:t>
            </a:r>
            <a:r>
              <a:rPr lang="en-US" dirty="0" smtClean="0"/>
              <a:t>ex:  </a:t>
            </a:r>
            <a:r>
              <a:rPr lang="en-US" dirty="0"/>
              <a:t>writing a thesis or capstone paper with a mentor professor </a:t>
            </a:r>
          </a:p>
          <a:p>
            <a:pPr lvl="0"/>
            <a:r>
              <a:rPr lang="en-US" dirty="0"/>
              <a:t>Teaching load:  how many courses one teaches each semester (3/1/3; 4/4)</a:t>
            </a:r>
          </a:p>
          <a:p>
            <a:pPr lvl="0"/>
            <a:r>
              <a:rPr lang="en-US" dirty="0"/>
              <a:t>Student professor ratio:  how many students per professor (on average across the campus) example 11/1= the average is a class size of 11 students </a:t>
            </a:r>
          </a:p>
          <a:p>
            <a:pPr lvl="0"/>
            <a:r>
              <a:rPr lang="en-US" dirty="0"/>
              <a:t>Cap—the maximum students allowed in a class </a:t>
            </a:r>
            <a:r>
              <a:rPr lang="en-US" dirty="0" smtClean="0"/>
              <a:t>(ex: my </a:t>
            </a:r>
            <a:r>
              <a:rPr lang="en-US" dirty="0"/>
              <a:t>lower level courses/gen </a:t>
            </a:r>
            <a:r>
              <a:rPr lang="en-US" dirty="0" err="1"/>
              <a:t>ed</a:t>
            </a:r>
            <a:r>
              <a:rPr lang="en-US" dirty="0"/>
              <a:t> courses </a:t>
            </a:r>
            <a:r>
              <a:rPr lang="en-US" dirty="0" smtClean="0"/>
              <a:t>are </a:t>
            </a:r>
            <a:r>
              <a:rPr lang="en-US" dirty="0"/>
              <a:t>capped at 25 students.  My upper level classes are capped at 18 students</a:t>
            </a:r>
          </a:p>
        </p:txBody>
      </p:sp>
    </p:spTree>
    <p:extLst>
      <p:ext uri="{BB962C8B-B14F-4D97-AF65-F5344CB8AC3E}">
        <p14:creationId xmlns:p14="http://schemas.microsoft.com/office/powerpoint/2010/main" val="5403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Liberal Arts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Range of sizes (&lt;4000 students)</a:t>
            </a:r>
          </a:p>
          <a:p>
            <a:r>
              <a:rPr lang="en-US" dirty="0" smtClean="0"/>
              <a:t>No (or very few) graduate programs</a:t>
            </a:r>
          </a:p>
          <a:p>
            <a:r>
              <a:rPr lang="en-US" dirty="0" smtClean="0"/>
              <a:t>Often emphasize “whole” student</a:t>
            </a:r>
          </a:p>
          <a:p>
            <a:r>
              <a:rPr lang="en-US" dirty="0" smtClean="0"/>
              <a:t>Classes emphasize </a:t>
            </a:r>
            <a:r>
              <a:rPr lang="en-US" dirty="0"/>
              <a:t>w</a:t>
            </a:r>
            <a:r>
              <a:rPr lang="en-US" dirty="0" smtClean="0"/>
              <a:t>riting, critical thinking, and speaking skills</a:t>
            </a:r>
          </a:p>
        </p:txBody>
      </p:sp>
    </p:spTree>
    <p:extLst>
      <p:ext uri="{BB962C8B-B14F-4D97-AF65-F5344CB8AC3E}">
        <p14:creationId xmlns:p14="http://schemas.microsoft.com/office/powerpoint/2010/main" val="36184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Teaching is valued</a:t>
            </a:r>
          </a:p>
          <a:p>
            <a:pPr lvl="1"/>
            <a:r>
              <a:rPr lang="en-US" dirty="0" smtClean="0"/>
              <a:t>Lots of support!</a:t>
            </a:r>
          </a:p>
          <a:p>
            <a:r>
              <a:rPr lang="en-US" dirty="0" smtClean="0"/>
              <a:t>Small classes</a:t>
            </a:r>
          </a:p>
          <a:p>
            <a:r>
              <a:rPr lang="en-US" dirty="0" smtClean="0"/>
              <a:t>Opportunities to teach outside </a:t>
            </a:r>
            <a:r>
              <a:rPr lang="en-US" dirty="0" err="1" smtClean="0"/>
              <a:t>subdiscipline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High pressure for engaged teaching</a:t>
            </a:r>
          </a:p>
          <a:p>
            <a:r>
              <a:rPr lang="en-US" dirty="0" smtClean="0"/>
              <a:t>Lots of grading</a:t>
            </a:r>
          </a:p>
          <a:p>
            <a:r>
              <a:rPr lang="en-US" dirty="0" smtClean="0"/>
              <a:t>Not a lot of demand for “boutique” courses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2438400"/>
            <a:ext cx="8007350" cy="2476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2125" y="3482975"/>
            <a:ext cx="8007350" cy="2476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3956050"/>
            <a:ext cx="8007350" cy="2476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relatively “small” achievements are </a:t>
            </a:r>
            <a:r>
              <a:rPr lang="en-US" dirty="0" smtClean="0"/>
              <a:t>celebrated</a:t>
            </a:r>
          </a:p>
          <a:p>
            <a:r>
              <a:rPr lang="en-US" dirty="0" smtClean="0"/>
              <a:t>No/little pressure for grant funding</a:t>
            </a:r>
          </a:p>
          <a:p>
            <a:r>
              <a:rPr lang="en-US" dirty="0" smtClean="0"/>
              <a:t>Engaged, talented undergrads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Resources vary</a:t>
            </a:r>
          </a:p>
          <a:p>
            <a:r>
              <a:rPr lang="en-US" dirty="0" smtClean="0"/>
              <a:t>Small participant pools</a:t>
            </a:r>
          </a:p>
          <a:p>
            <a:r>
              <a:rPr lang="en-US" dirty="0" smtClean="0"/>
              <a:t>No graduate students</a:t>
            </a:r>
          </a:p>
          <a:p>
            <a:r>
              <a:rPr lang="en-US" dirty="0" smtClean="0"/>
              <a:t>Few campus collaborators</a:t>
            </a:r>
          </a:p>
          <a:p>
            <a:r>
              <a:rPr lang="en-US" dirty="0" smtClean="0"/>
              <a:t>Progress is slow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6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Service/Community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feel like you have a voice</a:t>
            </a:r>
          </a:p>
          <a:p>
            <a:r>
              <a:rPr lang="en-US" dirty="0" smtClean="0"/>
              <a:t>Opportunity to think about higher education beyond your field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Campus-wide politics</a:t>
            </a:r>
          </a:p>
          <a:p>
            <a:r>
              <a:rPr lang="en-US" dirty="0" smtClean="0"/>
              <a:t>Can be hard to “disengage” </a:t>
            </a:r>
          </a:p>
          <a:p>
            <a:r>
              <a:rPr lang="en-US" dirty="0" smtClean="0"/>
              <a:t>Have to be a team player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Work-Life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(Fairly) easy to keep a 9-5 schedule </a:t>
            </a:r>
          </a:p>
          <a:p>
            <a:r>
              <a:rPr lang="en-US" dirty="0" smtClean="0"/>
              <a:t>Very little travel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 expectations regarding phone and email—set firm boundaries!</a:t>
            </a:r>
          </a:p>
          <a:p>
            <a:r>
              <a:rPr lang="en-US" dirty="0" smtClean="0"/>
              <a:t>Expectation for campus engagement (sporting events, plays, etc.)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682218"/>
            <a:ext cx="837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lot probably depends on individual department and colleagues!</a:t>
            </a:r>
          </a:p>
        </p:txBody>
      </p:sp>
    </p:spTree>
    <p:extLst>
      <p:ext uri="{BB962C8B-B14F-4D97-AF65-F5344CB8AC3E}">
        <p14:creationId xmlns:p14="http://schemas.microsoft.com/office/powerpoint/2010/main" val="200081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Job!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2438399"/>
            <a:ext cx="3886200" cy="4022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Tailor to individual school</a:t>
            </a:r>
          </a:p>
          <a:p>
            <a:pPr lvl="1"/>
            <a:r>
              <a:rPr lang="en-US" dirty="0" smtClean="0"/>
              <a:t>Small liberal arts, generally</a:t>
            </a:r>
          </a:p>
          <a:p>
            <a:pPr lvl="1"/>
            <a:r>
              <a:rPr lang="en-US" dirty="0" smtClean="0"/>
              <a:t>Specific culture of school (we’re not all the same!)</a:t>
            </a:r>
          </a:p>
          <a:p>
            <a:r>
              <a:rPr lang="en-US" dirty="0" smtClean="0"/>
              <a:t>State how you can conduct your research successfully at a SLAC</a:t>
            </a:r>
          </a:p>
          <a:p>
            <a:r>
              <a:rPr lang="en-US" dirty="0" smtClean="0"/>
              <a:t>Say you can teach the classes in job ad</a:t>
            </a:r>
          </a:p>
          <a:p>
            <a:r>
              <a:rPr lang="en-US" dirty="0" smtClean="0"/>
              <a:t>Mention your desire for location (if applicable)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00600" y="2438399"/>
            <a:ext cx="3886200" cy="41814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the same materials you send to research-oriented </a:t>
            </a:r>
            <a:r>
              <a:rPr lang="en-US" dirty="0" smtClean="0"/>
              <a:t>jobs</a:t>
            </a:r>
          </a:p>
          <a:p>
            <a:r>
              <a:rPr lang="en-US" dirty="0" smtClean="0"/>
              <a:t>Write </a:t>
            </a:r>
            <a:r>
              <a:rPr lang="en-US" dirty="0"/>
              <a:t>research statement </a:t>
            </a:r>
            <a:r>
              <a:rPr lang="en-US" dirty="0" smtClean="0"/>
              <a:t>that is incomprehensible to someone outside your specialty</a:t>
            </a:r>
          </a:p>
          <a:p>
            <a:r>
              <a:rPr lang="en-US" dirty="0" smtClean="0"/>
              <a:t>Forget to mention that you can teach Intro to courses, Methods/Theories, first-year seminars, etc. (“service” classes)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50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7387</TotalTime>
  <Words>660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Wingdings</vt:lpstr>
      <vt:lpstr>Wingdings 2</vt:lpstr>
      <vt:lpstr>Median</vt:lpstr>
      <vt:lpstr>Applying to &amp; Working at a Small Liberal Arts College (SLAC)</vt:lpstr>
      <vt:lpstr>Discussion Overview</vt:lpstr>
      <vt:lpstr>Terms to know</vt:lpstr>
      <vt:lpstr>Small Liberal Arts Colleges</vt:lpstr>
      <vt:lpstr>Teaching</vt:lpstr>
      <vt:lpstr>Research</vt:lpstr>
      <vt:lpstr>Service/Community</vt:lpstr>
      <vt:lpstr>Work-Life Balance</vt:lpstr>
      <vt:lpstr>Getting the Job!</vt:lpstr>
      <vt:lpstr>Additional Online Resources</vt:lpstr>
      <vt:lpstr>Questions?  My Sources &amp; Gratitude to: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at a Small Liberal Arts College</dc:title>
  <dc:creator>Autumn Hostetter</dc:creator>
  <cp:lastModifiedBy>Sanchez, Bianca Dominique - (bsanchez1)</cp:lastModifiedBy>
  <cp:revision>24</cp:revision>
  <dcterms:created xsi:type="dcterms:W3CDTF">2017-10-18T18:21:52Z</dcterms:created>
  <dcterms:modified xsi:type="dcterms:W3CDTF">2018-03-02T17:05:14Z</dcterms:modified>
</cp:coreProperties>
</file>